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96" y="-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714488"/>
            <a:ext cx="7772400" cy="1470025"/>
          </a:xfrm>
        </p:spPr>
        <p:txBody>
          <a:bodyPr/>
          <a:lstStyle/>
          <a:p>
            <a:r>
              <a:rPr lang="ru-RU" dirty="0" smtClean="0">
                <a:solidFill>
                  <a:srgbClr val="0000FF"/>
                </a:solidFill>
              </a:rPr>
              <a:t>Основы АСУ электроустановок систем электроснабжения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Телеуправление в электрических сетях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</a:rPr>
              <a:t>Телеуправление в электрических сетях</a:t>
            </a:r>
            <a:r>
              <a:rPr lang="ru-RU" sz="3200" dirty="0" smtClean="0">
                <a:solidFill>
                  <a:srgbClr val="0000FF"/>
                </a:solidFill>
              </a:rPr>
              <a:t/>
            </a:r>
            <a:br>
              <a:rPr lang="ru-RU" sz="3200" dirty="0" smtClean="0">
                <a:solidFill>
                  <a:srgbClr val="0000FF"/>
                </a:solidFill>
              </a:rPr>
            </a:b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txBody>
          <a:bodyPr>
            <a:normAutofit/>
          </a:bodyPr>
          <a:lstStyle/>
          <a:p>
            <a:pPr indent="0">
              <a:buNone/>
            </a:pPr>
            <a:r>
              <a:rPr lang="ru-RU" sz="2800" dirty="0" smtClean="0"/>
              <a:t>Структурно </a:t>
            </a:r>
            <a:r>
              <a:rPr lang="ru-RU" sz="2800" dirty="0" smtClean="0">
                <a:solidFill>
                  <a:srgbClr val="0000FF"/>
                </a:solidFill>
              </a:rPr>
              <a:t>электрические сети в масштабе района или области </a:t>
            </a:r>
            <a:r>
              <a:rPr lang="ru-RU" sz="2800" dirty="0" smtClean="0"/>
              <a:t>состоят из большого количества взаимосвязанных между собой объектов:</a:t>
            </a:r>
          </a:p>
          <a:p>
            <a:pPr lvl="0"/>
            <a:r>
              <a:rPr lang="ru-RU" sz="2800" dirty="0" smtClean="0"/>
              <a:t>подстанций, расположенных около населенных пунктов; </a:t>
            </a:r>
          </a:p>
          <a:p>
            <a:pPr lvl="0"/>
            <a:r>
              <a:rPr lang="ru-RU" sz="2800" dirty="0" smtClean="0"/>
              <a:t>транспортных энергетических магистралей;</a:t>
            </a:r>
          </a:p>
          <a:p>
            <a:pPr lvl="0"/>
            <a:r>
              <a:rPr lang="ru-RU" sz="2800" dirty="0" smtClean="0"/>
              <a:t>пунктов производства и потребления электроэнергии.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00FF"/>
                </a:solidFill>
              </a:rPr>
              <a:t>Принцип работы телеуправления</a:t>
            </a:r>
            <a:r>
              <a:rPr lang="ru-RU" sz="3200" dirty="0" smtClean="0">
                <a:solidFill>
                  <a:srgbClr val="0000FF"/>
                </a:solidFill>
              </a:rPr>
              <a:t/>
            </a:r>
            <a:br>
              <a:rPr lang="ru-RU" sz="3200" dirty="0" smtClean="0">
                <a:solidFill>
                  <a:srgbClr val="0000FF"/>
                </a:solidFill>
              </a:rPr>
            </a:b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14357"/>
            <a:ext cx="8786874" cy="2643206"/>
          </a:xfrm>
        </p:spPr>
        <p:txBody>
          <a:bodyPr>
            <a:noAutofit/>
          </a:bodyPr>
          <a:lstStyle/>
          <a:p>
            <a:r>
              <a:rPr lang="ru-RU" sz="2400" dirty="0" smtClean="0"/>
              <a:t>На распределительном устройстве каждой подстанции размещены силовые выключатели. Состояние выключателя повторяют его вторичные </a:t>
            </a:r>
            <a:r>
              <a:rPr lang="ru-RU" sz="2400" dirty="0" err="1" smtClean="0"/>
              <a:t>блок-контакты</a:t>
            </a:r>
            <a:r>
              <a:rPr lang="ru-RU" sz="2400" dirty="0" smtClean="0"/>
              <a:t>, а от них промежуточные реле и реле фиксации, положение которых используется в схеме сигнализации и телемеханики. Они работают в качестве датчиков и имеют, как и коммутационные аппараты, два значения: «включено» и «отключено».</a:t>
            </a:r>
          </a:p>
          <a:p>
            <a:endParaRPr lang="ru-RU" sz="2400" dirty="0"/>
          </a:p>
        </p:txBody>
      </p:sp>
      <p:pic>
        <p:nvPicPr>
          <p:cNvPr id="4" name="Рисунок 3" descr="1422983501_telemekhanik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3357562"/>
            <a:ext cx="7286676" cy="33731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1"/>
            <a:ext cx="8443914" cy="4000528"/>
          </a:xfrm>
        </p:spPr>
        <p:txBody>
          <a:bodyPr>
            <a:normAutofit/>
          </a:bodyPr>
          <a:lstStyle/>
          <a:p>
            <a:pPr indent="342900" algn="just">
              <a:spcBef>
                <a:spcPts val="0"/>
              </a:spcBef>
              <a:buNone/>
            </a:pPr>
            <a:r>
              <a:rPr lang="ru-RU" sz="2400" dirty="0" smtClean="0"/>
              <a:t>Диспетчер имеет возможность влиять на распределение электроэнергии с удаленной подстанции </a:t>
            </a:r>
            <a:r>
              <a:rPr lang="ru-RU" sz="2400" dirty="0" smtClean="0">
                <a:solidFill>
                  <a:srgbClr val="0000FF"/>
                </a:solidFill>
              </a:rPr>
              <a:t>средствами телеуправления</a:t>
            </a:r>
            <a:r>
              <a:rPr lang="ru-RU" sz="2400" dirty="0" smtClean="0"/>
              <a:t>. Для этого у него работает свой передатчик, выдающий команды в канал связи с пункта управления. На противоположном конце тракта передачи команда воспринимается приемником и передается в местную автоматику для воздействия на органы управления, которые переключают силовой выключатель.</a:t>
            </a:r>
          </a:p>
          <a:p>
            <a:pPr indent="342900" algn="just">
              <a:spcBef>
                <a:spcPts val="0"/>
              </a:spcBef>
              <a:buNone/>
            </a:pPr>
            <a:r>
              <a:rPr lang="ru-RU" sz="2400" dirty="0" smtClean="0"/>
              <a:t>Обслуживанием систем телемеханики занимается служба СДТУ и связи, а местной автоматики — СРЗА.</a:t>
            </a:r>
          </a:p>
          <a:p>
            <a:pPr algn="just">
              <a:spcBef>
                <a:spcPts val="0"/>
              </a:spcBef>
            </a:pP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42844" y="4143380"/>
            <a:ext cx="885831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00FF"/>
                </a:solidFill>
              </a:rPr>
              <a:t>Виды команд телеуправления</a:t>
            </a:r>
          </a:p>
          <a:p>
            <a:endParaRPr lang="ru-RU" sz="2400" dirty="0" smtClean="0"/>
          </a:p>
          <a:p>
            <a:r>
              <a:rPr lang="ru-RU" sz="2400" dirty="0" smtClean="0"/>
              <a:t>Команда может передаваться только </a:t>
            </a:r>
            <a:r>
              <a:rPr lang="ru-RU" sz="2400" dirty="0" err="1" smtClean="0"/>
              <a:t>адресно</a:t>
            </a:r>
            <a:r>
              <a:rPr lang="ru-RU" sz="2400" dirty="0" smtClean="0"/>
              <a:t>:</a:t>
            </a:r>
          </a:p>
          <a:p>
            <a:r>
              <a:rPr lang="ru-RU" sz="2400" dirty="0" smtClean="0"/>
              <a:t>•	отдельному объекту на подстанции (выключателю);</a:t>
            </a:r>
          </a:p>
          <a:p>
            <a:r>
              <a:rPr lang="ru-RU" sz="2400" dirty="0" smtClean="0"/>
              <a:t>•	группе устройств на разных подстанциях, например, телемеханическая команда опроса о предоставлении определенной информации.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0000FF"/>
                </a:solidFill>
              </a:rPr>
              <a:t>Квитирование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00042"/>
            <a:ext cx="8715436" cy="557216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Квитирование в телемеханике — операция, выполняемая наблюдающим за сигналами оператором </a:t>
            </a:r>
            <a:r>
              <a:rPr lang="ru-RU" sz="2400" dirty="0" smtClean="0">
                <a:solidFill>
                  <a:srgbClr val="0000FF"/>
                </a:solidFill>
              </a:rPr>
              <a:t>для подтверждения приема сигнала и фиксации его на мнемосхеме</a:t>
            </a:r>
            <a:r>
              <a:rPr lang="ru-RU" sz="2400" dirty="0" smtClean="0"/>
              <a:t>. </a:t>
            </a:r>
          </a:p>
          <a:p>
            <a:r>
              <a:rPr lang="ru-RU" sz="2400" dirty="0" smtClean="0"/>
              <a:t>Вновь возникающий на мнемосхеме сигнал обращает внимание оператора на </a:t>
            </a:r>
            <a:r>
              <a:rPr lang="ru-RU" sz="2400" dirty="0" smtClean="0">
                <a:solidFill>
                  <a:srgbClr val="0000FF"/>
                </a:solidFill>
              </a:rPr>
              <a:t>изменение состояния </a:t>
            </a:r>
            <a:r>
              <a:rPr lang="ru-RU" sz="2400" dirty="0" smtClean="0"/>
              <a:t>контролируемого объекта (например, миганием сигнальной лампы) и на </a:t>
            </a:r>
            <a:r>
              <a:rPr lang="ru-RU" sz="2400" dirty="0" smtClean="0">
                <a:solidFill>
                  <a:srgbClr val="0000FF"/>
                </a:solidFill>
              </a:rPr>
              <a:t>несоответствие</a:t>
            </a:r>
            <a:r>
              <a:rPr lang="ru-RU" sz="2400" dirty="0" smtClean="0"/>
              <a:t> положения сигнального прибора (символа) состоянию объекта. </a:t>
            </a:r>
          </a:p>
          <a:p>
            <a:r>
              <a:rPr lang="ru-RU" sz="2400" dirty="0" smtClean="0"/>
              <a:t>В результате квитирования сигнальный прибор должен занять положение, </a:t>
            </a:r>
            <a:r>
              <a:rPr lang="ru-RU" sz="2400" dirty="0" smtClean="0">
                <a:solidFill>
                  <a:srgbClr val="0000FF"/>
                </a:solidFill>
              </a:rPr>
              <a:t>соответствующее</a:t>
            </a:r>
            <a:r>
              <a:rPr lang="ru-RU" sz="2400" dirty="0" smtClean="0"/>
              <a:t> новому состоянию контролируемого объекта.</a:t>
            </a:r>
            <a:endParaRPr lang="ru-RU" sz="2400" dirty="0"/>
          </a:p>
        </p:txBody>
      </p:sp>
      <p:pic>
        <p:nvPicPr>
          <p:cNvPr id="4" name="Рисунок 3" descr="1422983462_dostovernost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500166" y="4786322"/>
            <a:ext cx="6215106" cy="17145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715436" cy="654032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00FF"/>
                </a:solidFill>
              </a:rPr>
              <a:t>Пример структурной схемы распределенной АСУ</a:t>
            </a:r>
            <a:endParaRPr lang="ru-RU" sz="3200" dirty="0">
              <a:solidFill>
                <a:srgbClr val="0000FF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928670"/>
            <a:ext cx="7358114" cy="5642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</a:rPr>
              <a:t>Уровни АСУ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2844" y="714356"/>
            <a:ext cx="8786874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На </a:t>
            </a:r>
            <a:r>
              <a:rPr lang="ru-RU" sz="2200" dirty="0" smtClean="0">
                <a:solidFill>
                  <a:srgbClr val="0000FF"/>
                </a:solidFill>
              </a:rPr>
              <a:t>верхнем уровне </a:t>
            </a:r>
            <a:r>
              <a:rPr lang="ru-RU" sz="2200" dirty="0" smtClean="0"/>
              <a:t>с участием оперативного персонала решаются </a:t>
            </a:r>
            <a:r>
              <a:rPr lang="ru-RU" sz="2200" dirty="0" smtClean="0"/>
              <a:t>задачи диспетчеризации  процесса, оптимизации режимов, подсчета технико-экономических </a:t>
            </a:r>
            <a:r>
              <a:rPr lang="ru-RU" sz="2200" dirty="0" smtClean="0"/>
              <a:t>показателей производства, визуализации и </a:t>
            </a:r>
            <a:r>
              <a:rPr lang="ru-RU" sz="2200" dirty="0" smtClean="0"/>
              <a:t>архивирования процесса</a:t>
            </a:r>
            <a:r>
              <a:rPr lang="ru-RU" sz="2200" dirty="0" smtClean="0"/>
              <a:t>, диагностики и коррекции программного обеспечения системы</a:t>
            </a:r>
            <a:r>
              <a:rPr lang="ru-RU" sz="2200" dirty="0" smtClean="0"/>
              <a:t>. Верхний </a:t>
            </a:r>
            <a:r>
              <a:rPr lang="ru-RU" sz="2200" dirty="0" smtClean="0"/>
              <a:t>уровень АСУ ТП реализуется на базе серверов, операторских (</a:t>
            </a:r>
            <a:r>
              <a:rPr lang="ru-RU" sz="2200" dirty="0" smtClean="0"/>
              <a:t>рабочих</a:t>
            </a:r>
            <a:r>
              <a:rPr lang="ru-RU" sz="2200" dirty="0" smtClean="0"/>
              <a:t>) и инженерных станций.</a:t>
            </a:r>
          </a:p>
          <a:p>
            <a:pPr algn="just"/>
            <a:r>
              <a:rPr lang="ru-RU" sz="2200" dirty="0" smtClean="0"/>
              <a:t>На </a:t>
            </a:r>
            <a:r>
              <a:rPr lang="ru-RU" sz="2200" dirty="0" smtClean="0">
                <a:solidFill>
                  <a:srgbClr val="0000FF"/>
                </a:solidFill>
              </a:rPr>
              <a:t>среднем уровне </a:t>
            </a:r>
            <a:r>
              <a:rPr lang="ru-RU" sz="2200" dirty="0" smtClean="0"/>
              <a:t>– задачи автоматического управления и регулирования</a:t>
            </a:r>
            <a:r>
              <a:rPr lang="ru-RU" sz="2200" dirty="0" smtClean="0"/>
              <a:t>, пуска </a:t>
            </a:r>
            <a:r>
              <a:rPr lang="ru-RU" sz="2200" dirty="0" smtClean="0"/>
              <a:t>и останова оборудования, логико-командного управления, </a:t>
            </a:r>
            <a:r>
              <a:rPr lang="ru-RU" sz="2200" dirty="0" smtClean="0"/>
              <a:t>аварийных отключений </a:t>
            </a:r>
            <a:r>
              <a:rPr lang="ru-RU" sz="2200" dirty="0" smtClean="0"/>
              <a:t>и защит. </a:t>
            </a:r>
            <a:r>
              <a:rPr lang="ru-RU" sz="2200" dirty="0" smtClean="0"/>
              <a:t> Средний </a:t>
            </a:r>
            <a:r>
              <a:rPr lang="ru-RU" sz="2200" dirty="0" smtClean="0"/>
              <a:t>уровень реализуется на основе </a:t>
            </a:r>
            <a:r>
              <a:rPr lang="ru-RU" sz="2200" dirty="0" smtClean="0"/>
              <a:t>программируемого </a:t>
            </a:r>
            <a:r>
              <a:rPr lang="ru-RU" sz="2200" dirty="0" smtClean="0"/>
              <a:t>логического контроллера (ПЛК).</a:t>
            </a:r>
          </a:p>
          <a:p>
            <a:r>
              <a:rPr lang="ru-RU" sz="2200" dirty="0" smtClean="0">
                <a:solidFill>
                  <a:srgbClr val="0000FF"/>
                </a:solidFill>
              </a:rPr>
              <a:t>Нижний (полевой) уровень </a:t>
            </a:r>
            <a:r>
              <a:rPr lang="ru-RU" sz="2200" dirty="0" smtClean="0"/>
              <a:t>АСУ ТП обеспечивает сбор данных о </a:t>
            </a:r>
            <a:r>
              <a:rPr lang="ru-RU" sz="2200" dirty="0" smtClean="0"/>
              <a:t>параметрах </a:t>
            </a:r>
            <a:r>
              <a:rPr lang="ru-RU" sz="2200" dirty="0" smtClean="0"/>
              <a:t>технологического процесса и состояния оборудования, </a:t>
            </a:r>
            <a:r>
              <a:rPr lang="ru-RU" sz="2200" dirty="0" smtClean="0"/>
              <a:t>реализует управляющие </a:t>
            </a:r>
            <a:r>
              <a:rPr lang="ru-RU" sz="2200" dirty="0" smtClean="0"/>
              <a:t>воздействия. Основными техническими средствами </a:t>
            </a:r>
            <a:r>
              <a:rPr lang="ru-RU" sz="2200" dirty="0" smtClean="0"/>
              <a:t>нижнего уровня </a:t>
            </a:r>
            <a:r>
              <a:rPr lang="ru-RU" sz="2200" dirty="0" smtClean="0"/>
              <a:t>являются датчики и исполнительные устройства, станции </a:t>
            </a:r>
            <a:r>
              <a:rPr lang="ru-RU" sz="2200" dirty="0" smtClean="0"/>
              <a:t>распределенного </a:t>
            </a:r>
            <a:r>
              <a:rPr lang="ru-RU" sz="2200" dirty="0" smtClean="0"/>
              <a:t>ввода/вывода, пускатели, концевые выключатели, </a:t>
            </a:r>
            <a:r>
              <a:rPr lang="ru-RU" sz="2200" dirty="0" smtClean="0"/>
              <a:t>преобразователи частоты</a:t>
            </a:r>
            <a:r>
              <a:rPr lang="ru-RU" sz="2200" dirty="0" smtClean="0"/>
              <a:t>.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331</Words>
  <PresentationFormat>Экран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Основы АСУ электроустановок систем электроснабжения</vt:lpstr>
      <vt:lpstr>Телеуправление в электрических сетях </vt:lpstr>
      <vt:lpstr>Принцип работы телеуправления </vt:lpstr>
      <vt:lpstr>Слайд 4</vt:lpstr>
      <vt:lpstr>Квитирование</vt:lpstr>
      <vt:lpstr>Пример структурной схемы распределенной АСУ</vt:lpstr>
      <vt:lpstr>Уровни АСУ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АСУ электроустановок систем электроснабжения</dc:title>
  <dc:creator>user</dc:creator>
  <cp:lastModifiedBy>user</cp:lastModifiedBy>
  <cp:revision>10</cp:revision>
  <dcterms:created xsi:type="dcterms:W3CDTF">2023-02-08T10:48:16Z</dcterms:created>
  <dcterms:modified xsi:type="dcterms:W3CDTF">2023-02-13T07:18:41Z</dcterms:modified>
</cp:coreProperties>
</file>